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324" r:id="rId3"/>
    <p:sldId id="325" r:id="rId4"/>
    <p:sldId id="326" r:id="rId5"/>
    <p:sldId id="327" r:id="rId6"/>
    <p:sldId id="328" r:id="rId7"/>
    <p:sldId id="329" r:id="rId8"/>
    <p:sldId id="260" r:id="rId9"/>
    <p:sldId id="314" r:id="rId10"/>
    <p:sldId id="315" r:id="rId11"/>
    <p:sldId id="308" r:id="rId12"/>
    <p:sldId id="307" r:id="rId13"/>
    <p:sldId id="330" r:id="rId14"/>
    <p:sldId id="332" r:id="rId15"/>
    <p:sldId id="316" r:id="rId16"/>
    <p:sldId id="317" r:id="rId17"/>
    <p:sldId id="311" r:id="rId18"/>
    <p:sldId id="312" r:id="rId19"/>
    <p:sldId id="310" r:id="rId20"/>
    <p:sldId id="309" r:id="rId21"/>
    <p:sldId id="31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00"/>
    <p:restoredTop sz="94746"/>
  </p:normalViewPr>
  <p:slideViewPr>
    <p:cSldViewPr snapToGrid="0">
      <p:cViewPr varScale="1">
        <p:scale>
          <a:sx n="92" d="100"/>
          <a:sy n="92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C4261-89F9-8747-8680-16E5C2FE3349}" type="datetimeFigureOut">
              <a:rPr lang="en-US" smtClean="0"/>
              <a:t>1/14/26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8B636-96B4-0A40-B616-8369D9990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97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Moai statues on Easter Island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8B636-96B4-0A40-B616-8369D99905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53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45F2-C504-8EB5-8D56-B50257F0D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6F25E8-4D10-50A0-67CD-34EB5E91C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01EFF-6011-6AA5-D01A-6E368553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76FE-E16A-614C-A85E-6C03ABAB7D4A}" type="datetimeFigureOut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3D5A7-1A6A-E47B-B3CF-43C7F99A8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DF648-80E5-69A0-A74E-8FA850B4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277C1-852F-154A-81E9-A275976B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2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7ACE0-2188-CB5F-745B-F58B5D32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3BB1B3-B153-B29D-B102-286B0CB33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B8245-A85C-F89C-90ED-AB111AD9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76FE-E16A-614C-A85E-6C03ABAB7D4A}" type="datetimeFigureOut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F75D5-D99D-224E-40B6-D75FB52E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9A313-E6D2-48E5-AB02-6F9DA16A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277C1-852F-154A-81E9-A275976B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EF4A7C-C1EE-BA95-CDB6-C63C59DF98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00672-F16D-C4EA-DDC8-5E6955DC5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02672-E0A3-AF4E-2C30-7474A69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76FE-E16A-614C-A85E-6C03ABAB7D4A}" type="datetimeFigureOut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867E2-99A8-453E-0042-EA20D46AE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00F6B-7609-6DD9-F4EA-471C19C7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277C1-852F-154A-81E9-A275976B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87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4C46-AB19-5710-27DD-9754C859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3C666-4806-C772-43AD-051EB93CC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FF83A-7502-E198-B4E3-8AEC8C76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76FE-E16A-614C-A85E-6C03ABAB7D4A}" type="datetimeFigureOut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8C0AC-FD0A-1922-DC99-9C9909882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C3AD5-4CDF-FC52-118E-131A61A6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277C1-852F-154A-81E9-A275976B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4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4C5F-1969-A88B-100A-CFE9660F4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D4792-8506-F48D-31C9-2466D34FC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17A99-AE60-29D6-AD42-DC9E76AD6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76FE-E16A-614C-A85E-6C03ABAB7D4A}" type="datetimeFigureOut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06F3A-7105-7083-6D76-4FC2A050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7E15D-73D6-0625-F9C8-4B66D6FE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277C1-852F-154A-81E9-A275976B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56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D27EE-77CF-7EB1-CBEF-7B02CE62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0A9F7-9EEB-ACAF-947B-4A7FA6577C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FFC0A-1038-1B53-6D2B-B78CE937C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20958-2E9C-9E9C-DE3C-7F8460B84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76FE-E16A-614C-A85E-6C03ABAB7D4A}" type="datetimeFigureOut">
              <a:rPr lang="en-US" smtClean="0"/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5C9D5-BB63-87C9-4C5A-3BFECA6FF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A7F0B-C6E7-768C-315D-7B71E0C1B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277C1-852F-154A-81E9-A275976B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1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ED559-FE98-FD75-1E7E-059A6D1ED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A4FD6-8044-F2FD-E0DB-7CC9FDABE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B78AF-5C4B-2EB0-9D3F-95A0F573E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CB49CE-6C66-3C49-8C02-4CA74075A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195FD6-582C-DE8E-8ECE-4FE261B24C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FB4C6-F031-B8E5-148C-9BDF8D662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76FE-E16A-614C-A85E-6C03ABAB7D4A}" type="datetimeFigureOut">
              <a:rPr lang="en-US" smtClean="0"/>
              <a:t>1/14/26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033411-C883-EF05-8BD2-621EE8AC8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465238-186A-5218-9672-BBED44A29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277C1-852F-154A-81E9-A275976B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7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56215-D32B-FF3A-4EF3-0DE15591E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9B4B6-EA10-AEB2-A454-638980F0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76FE-E16A-614C-A85E-6C03ABAB7D4A}" type="datetimeFigureOut">
              <a:rPr lang="en-US" smtClean="0"/>
              <a:t>1/14/26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C070E-4908-9972-59A1-0E955774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553C5-6974-0BA3-F6B0-A40AC096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277C1-852F-154A-81E9-A275976B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2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F57381-416D-93B7-A142-04FF2095A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76FE-E16A-614C-A85E-6C03ABAB7D4A}" type="datetimeFigureOut">
              <a:rPr lang="en-US" smtClean="0"/>
              <a:t>1/14/26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DAEEBE-CE4C-847B-C14E-EFC0D47C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24F4C-FB78-A03D-E7F5-78CB26BEA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277C1-852F-154A-81E9-A275976B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9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68CC-3AB8-754B-874A-1648C0BB6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D21C3-DB86-A9EA-BB1C-C2C75F9A5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C68D8-A225-DF9D-4EB2-DA42243AC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E9B2E-4360-FF79-3ADE-153CD71C3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76FE-E16A-614C-A85E-6C03ABAB7D4A}" type="datetimeFigureOut">
              <a:rPr lang="en-US" smtClean="0"/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9696F-1178-EC4B-7D14-D0BA59502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188E3-9680-B0FD-C42A-438875BAA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277C1-852F-154A-81E9-A275976B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93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5D7A9-2A4A-79E8-2E3D-329F5C248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D13D8-5346-0021-3369-D12A0652A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2DD9B-6A91-D96B-A94B-A9CDBA24E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E5B0F-EFC5-8D2A-29EB-05D219075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76FE-E16A-614C-A85E-6C03ABAB7D4A}" type="datetimeFigureOut">
              <a:rPr lang="en-US" smtClean="0"/>
              <a:t>1/14/26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ABFAB-4589-B3E8-0297-D4BF230B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B592F-9AAA-1EBE-0192-2818307C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277C1-852F-154A-81E9-A275976B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86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9F990-4B31-CEBD-601A-7979E77FB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1575A-D2DF-AE22-B11F-5FD881346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BAC03-1891-F8A4-B8C3-1972420BA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176FE-E16A-614C-A85E-6C03ABAB7D4A}" type="datetimeFigureOut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2ABA7-1E00-8890-31CC-2FD32D45D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F1F02-B9C2-695E-66D9-22E2BC34F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277C1-852F-154A-81E9-A275976B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85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hyperlink" Target="https://www.google.com/search?q=Our+Common+Future&amp;rlz=1C5CHFA_enCA777CA778&amp;oq=bruntland+defi&amp;gs_lcrp=EgZjaHJvbWUqCwgBEAAYChgLGIAEMgYIABBFGDkyCwgBEAAYChgLGIAEMgsIAhAAGAoYCxiABDILCAMQABgKGAsYgAQyCwgEEAAYChgLGIAEMg0IBRAAGIYDGIAEGIoFMg0IBhAAGIYDGIAEGIoFMg0IBxAAGIYDGIAEGIoFMgcICBAAGO8FMgoICRAAGIAEGKIE0gEINjQyOWowajeoAgiwAgHxBZSMxtiH6tBt&amp;sourceid=chrome&amp;ie=UTF-8&amp;ved=2ahUKEwjepMHmwYmSAxUUl4kEHfcbBvEQgK4QegYIAQgAEA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natural-resources.canada.ca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Math And Science Formulas">
            <a:extLst>
              <a:ext uri="{FF2B5EF4-FFF2-40B4-BE49-F238E27FC236}">
                <a16:creationId xmlns:a16="http://schemas.microsoft.com/office/drawing/2014/main" id="{22EFDDC0-56D0-A7A1-8DE6-1B98CD6318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4EA39-77F9-F841-15F7-B25E827CA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Introduction to NRM Class 4: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resource management &amp; governance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1D6A7-4435-519C-D4E0-0FD478757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Larry Swatuk</a:t>
            </a:r>
          </a:p>
          <a:p>
            <a:r>
              <a:rPr lang="en-US">
                <a:solidFill>
                  <a:srgbClr val="FFFFFF"/>
                </a:solidFill>
              </a:rPr>
              <a:t>lswatuk@mta.ca</a:t>
            </a:r>
          </a:p>
        </p:txBody>
      </p:sp>
    </p:spTree>
    <p:extLst>
      <p:ext uri="{BB962C8B-B14F-4D97-AF65-F5344CB8AC3E}">
        <p14:creationId xmlns:p14="http://schemas.microsoft.com/office/powerpoint/2010/main" val="246463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35" name="Rectangle 225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2EC4B-7372-E756-1EF7-0F4928A9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600"/>
              <a:t>Sustainable Development</a:t>
            </a:r>
          </a:p>
        </p:txBody>
      </p:sp>
      <p:sp>
        <p:nvSpPr>
          <p:cNvPr id="2253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8C9A9-066B-52E2-749B-3B3C86CA9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000"/>
              <a:t>The Brundtland Report </a:t>
            </a:r>
            <a:r>
              <a:rPr lang="en-CA" sz="2000">
                <a:hlinkClick r:id="rId2"/>
              </a:rPr>
              <a:t>Our Common Future</a:t>
            </a:r>
            <a:r>
              <a:rPr lang="en-CA" sz="2000"/>
              <a:t> (1987), defines sustainable development as </a:t>
            </a:r>
            <a:r>
              <a:rPr lang="en-CA" sz="2000" b="1"/>
              <a:t>"development that meets the needs of the present without compromising the ability of future generations to meet their own needs.” </a:t>
            </a:r>
          </a:p>
          <a:p>
            <a:pPr marL="0" indent="0">
              <a:buNone/>
            </a:pPr>
            <a:r>
              <a:rPr lang="en-CA" sz="2000"/>
              <a:t>[</a:t>
            </a:r>
            <a:r>
              <a:rPr lang="en-CA" sz="2000">
                <a:hlinkClick r:id="rId3"/>
              </a:rPr>
              <a:t>https://sdgs.un.org/goals</a:t>
            </a:r>
            <a:r>
              <a:rPr lang="en-CA" sz="2000"/>
              <a:t>]</a:t>
            </a:r>
            <a:endParaRPr lang="en-US" sz="2000"/>
          </a:p>
        </p:txBody>
      </p:sp>
      <p:pic>
        <p:nvPicPr>
          <p:cNvPr id="22530" name="Picture 2" descr="What are the SDGs? | Wikifarmer">
            <a:extLst>
              <a:ext uri="{FF2B5EF4-FFF2-40B4-BE49-F238E27FC236}">
                <a16:creationId xmlns:a16="http://schemas.microsoft.com/office/drawing/2014/main" id="{D0B5E0B5-90BD-952F-6B49-14D634E4E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667512"/>
            <a:ext cx="6903720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126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AE3B8F1-C950-26FF-1783-582B2334F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4400" y="522133"/>
            <a:ext cx="8229600" cy="614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99C8A8-1FF0-9708-0B22-AA5AC764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171" y="815067"/>
            <a:ext cx="361768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High Modern Definition of NRM?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61F9C6-6C5F-F6D8-98FC-9771B272D23D}"/>
              </a:ext>
            </a:extLst>
          </p:cNvPr>
          <p:cNvSpPr/>
          <p:nvPr/>
        </p:nvSpPr>
        <p:spPr>
          <a:xfrm>
            <a:off x="6329548" y="4990276"/>
            <a:ext cx="2992582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8322C7B-7C95-A307-4662-8B1368043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025899"/>
            <a:ext cx="3175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7A3CEC-8FC5-DC19-C0CA-62FFF8A6E6BE}"/>
              </a:ext>
            </a:extLst>
          </p:cNvPr>
          <p:cNvSpPr txBox="1"/>
          <p:nvPr/>
        </p:nvSpPr>
        <p:spPr>
          <a:xfrm>
            <a:off x="1140870" y="5565899"/>
            <a:ext cx="1938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Hoover Dam, 1936</a:t>
            </a:r>
          </a:p>
        </p:txBody>
      </p:sp>
    </p:spTree>
    <p:extLst>
      <p:ext uri="{BB962C8B-B14F-4D97-AF65-F5344CB8AC3E}">
        <p14:creationId xmlns:p14="http://schemas.microsoft.com/office/powerpoint/2010/main" val="836487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29FBC192-C21F-B612-00A6-F3325E0B6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760" y="320675"/>
            <a:ext cx="6736669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Ken Conca, </a:t>
            </a:r>
            <a:r>
              <a:rPr lang="en-US" altLang="en-US" i="1" dirty="0"/>
              <a:t>Governing Water</a:t>
            </a:r>
          </a:p>
        </p:txBody>
      </p:sp>
      <p:sp>
        <p:nvSpPr>
          <p:cNvPr id="10243" name="Text Placeholder 4">
            <a:extLst>
              <a:ext uri="{FF2B5EF4-FFF2-40B4-BE49-F238E27FC236}">
                <a16:creationId xmlns:a16="http://schemas.microsoft.com/office/drawing/2014/main" id="{1ED902CA-DCA0-4A8F-C60F-094ACF039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181" y="2814524"/>
            <a:ext cx="5157787" cy="823912"/>
          </a:xfrm>
        </p:spPr>
        <p:txBody>
          <a:bodyPr/>
          <a:lstStyle/>
          <a:p>
            <a:pPr eaLnBrk="1" hangingPunct="1"/>
            <a:r>
              <a:rPr lang="en-US" altLang="en-US" dirty="0"/>
              <a:t>The ‘is’</a:t>
            </a:r>
          </a:p>
        </p:txBody>
      </p:sp>
      <p:sp>
        <p:nvSpPr>
          <p:cNvPr id="10244" name="Content Placeholder 5">
            <a:extLst>
              <a:ext uri="{FF2B5EF4-FFF2-40B4-BE49-F238E27FC236}">
                <a16:creationId xmlns:a16="http://schemas.microsoft.com/office/drawing/2014/main" id="{8CD29991-186C-2352-A55E-8D62EDF34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4181" y="3947885"/>
            <a:ext cx="5157787" cy="2457903"/>
          </a:xfrm>
        </p:spPr>
        <p:txBody>
          <a:bodyPr/>
          <a:lstStyle/>
          <a:p>
            <a:pPr eaLnBrk="1" hangingPunct="1"/>
            <a:r>
              <a:rPr lang="en-US" altLang="en-US" dirty="0"/>
              <a:t>T: The sovereign state</a:t>
            </a:r>
          </a:p>
          <a:p>
            <a:pPr eaLnBrk="1" hangingPunct="1"/>
            <a:r>
              <a:rPr lang="en-US" altLang="en-US" dirty="0"/>
              <a:t>A: The government (and partners)</a:t>
            </a:r>
          </a:p>
          <a:p>
            <a:pPr eaLnBrk="1" hangingPunct="1"/>
            <a:r>
              <a:rPr lang="en-US" altLang="en-US" dirty="0"/>
              <a:t>K: The ‘expert’ (technical and financial)</a:t>
            </a:r>
          </a:p>
        </p:txBody>
      </p:sp>
      <p:sp>
        <p:nvSpPr>
          <p:cNvPr id="10245" name="Text Placeholder 6">
            <a:extLst>
              <a:ext uri="{FF2B5EF4-FFF2-40B4-BE49-F238E27FC236}">
                <a16:creationId xmlns:a16="http://schemas.microsoft.com/office/drawing/2014/main" id="{5217A031-EA58-7F69-EBA9-680C78FEF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‘ought’</a:t>
            </a:r>
          </a:p>
        </p:txBody>
      </p:sp>
      <p:sp>
        <p:nvSpPr>
          <p:cNvPr id="10246" name="Content Placeholder 7">
            <a:extLst>
              <a:ext uri="{FF2B5EF4-FFF2-40B4-BE49-F238E27FC236}">
                <a16:creationId xmlns:a16="http://schemas.microsoft.com/office/drawing/2014/main" id="{9E615E62-6A9A-B60E-DB9A-4739FAD2DED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T: The river basin</a:t>
            </a:r>
          </a:p>
          <a:p>
            <a:pPr eaLnBrk="1" hangingPunct="1"/>
            <a:r>
              <a:rPr lang="en-US" altLang="en-US" dirty="0"/>
              <a:t>A: All affected stakeholders</a:t>
            </a:r>
          </a:p>
          <a:p>
            <a:pPr eaLnBrk="1" hangingPunct="1"/>
            <a:r>
              <a:rPr lang="en-US" altLang="en-US" dirty="0"/>
              <a:t>K: All relevant forms of knowledge (including TEK, IK, ‘local’)</a:t>
            </a:r>
          </a:p>
        </p:txBody>
      </p:sp>
      <p:pic>
        <p:nvPicPr>
          <p:cNvPr id="13314" name="Picture 2" descr="Ken Conca on Transboundary Water Basin Management | New ...">
            <a:extLst>
              <a:ext uri="{FF2B5EF4-FFF2-40B4-BE49-F238E27FC236}">
                <a16:creationId xmlns:a16="http://schemas.microsoft.com/office/drawing/2014/main" id="{F06BAE9A-3585-F974-7421-330D6C8B5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44" y="269875"/>
            <a:ext cx="29845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A20B820F-107A-A1F8-BB66-9BCF722C62D2}"/>
              </a:ext>
            </a:extLst>
          </p:cNvPr>
          <p:cNvSpPr/>
          <p:nvPr/>
        </p:nvSpPr>
        <p:spPr>
          <a:xfrm rot="20343913">
            <a:off x="3871653" y="2836135"/>
            <a:ext cx="1554357" cy="4320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07308-F7A3-7DD3-0BC3-2411B276157D}"/>
              </a:ext>
            </a:extLst>
          </p:cNvPr>
          <p:cNvSpPr txBox="1"/>
          <p:nvPr/>
        </p:nvSpPr>
        <p:spPr>
          <a:xfrm>
            <a:off x="6096000" y="5979886"/>
            <a:ext cx="378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*TAK = Territory, Authority, Knowledge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61E97F-FECF-EE3B-9659-4708BC97A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Traditional Resource Management System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76F1C5-75B4-2E8E-90F5-4CBA8248C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156272"/>
            <a:ext cx="11548872" cy="254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77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D1D63-2275-B8CF-97E1-E659D197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Traditional resource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E685B-5594-AADB-FA4D-00D4E299E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/>
              <a:t>Reached its apex in the “high-modern industrial” age (Allan’s Paradigm 3)</a:t>
            </a:r>
          </a:p>
          <a:p>
            <a:r>
              <a:rPr lang="en-US" sz="2000"/>
              <a:t>Humans manage nature</a:t>
            </a:r>
          </a:p>
          <a:p>
            <a:r>
              <a:rPr lang="en-US" sz="2000"/>
              <a:t>The ‘system’ is linear and predictable (”uncertainty” is minimized or ignored)</a:t>
            </a:r>
          </a:p>
          <a:p>
            <a:r>
              <a:rPr lang="en-US" sz="2000"/>
              <a:t>The primary focus is to maximize resource yield and efficiency</a:t>
            </a:r>
          </a:p>
          <a:p>
            <a:r>
              <a:rPr lang="en-US" sz="2000"/>
              <a:t>The knowledge base is technical and expert-driven</a:t>
            </a:r>
          </a:p>
          <a:p>
            <a:r>
              <a:rPr lang="en-US" sz="2000"/>
              <a:t>Governance is centralized, sectoral</a:t>
            </a:r>
          </a:p>
          <a:p>
            <a:r>
              <a:rPr lang="en-US" sz="2000"/>
              <a:t>Characterized by top-down decisions with a “command and control” approach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36711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C33E-4B32-4E8F-332C-CB091529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853" b="15978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17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5AB7B4-9EDC-D7F0-49AF-3DFD1FC38E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47" b="202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80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C8403A-1A80-7ECE-5A6F-974D76364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67" y="643466"/>
            <a:ext cx="95640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42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5DFB9F-F652-51AB-F5EB-99BB3CFB6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676" y="643466"/>
            <a:ext cx="94026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75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3C16EB-896D-58A2-4456-98378E988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16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EB5CA7D-C89A-55E6-E7EE-A26AE91F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</a:t>
            </a:r>
            <a:r>
              <a:rPr lang="en-US" sz="28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levels at Mauna Loa;  427.22 ppm on 30.11.25</a:t>
            </a:r>
          </a:p>
        </p:txBody>
      </p:sp>
    </p:spTree>
    <p:extLst>
      <p:ext uri="{BB962C8B-B14F-4D97-AF65-F5344CB8AC3E}">
        <p14:creationId xmlns:p14="http://schemas.microsoft.com/office/powerpoint/2010/main" val="2793865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E1F3D-609E-99E3-913D-5FBF797FD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D84F2E-9800-A351-1E58-A25BCF09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87" b="1892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62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B7955-6367-F4BB-DF02-5A0FFD764D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97" r="2521" b="-2"/>
          <a:stretch>
            <a:fillRect/>
          </a:stretch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A3A795-A71E-F69B-F6E1-B088C8724B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94" r="17098" b="1"/>
          <a:stretch>
            <a:fillRect/>
          </a:stretch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22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C94AA-5B4C-A459-E03F-E5E65DC161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0449" b="10604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99AD02-5034-0C84-E003-699A5731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Poor Management reflects Poor Governance</a:t>
            </a:r>
          </a:p>
        </p:txBody>
      </p:sp>
    </p:spTree>
    <p:extLst>
      <p:ext uri="{BB962C8B-B14F-4D97-AF65-F5344CB8AC3E}">
        <p14:creationId xmlns:p14="http://schemas.microsoft.com/office/powerpoint/2010/main" val="954075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5BC3C6-00A1-3F3E-13B0-15D5F08EB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05" y="457200"/>
            <a:ext cx="79779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78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8AC16D-458A-F4BC-EFC3-544E8D04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54" y="457200"/>
            <a:ext cx="1090569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1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3D163-1373-6957-3A77-30ED98D8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40" y="457200"/>
            <a:ext cx="814192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2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39D081-0175-B034-AA89-4779A35D6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3" y="457200"/>
            <a:ext cx="928687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14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-up of a white card&#10;&#10;AI-generated content may be incorrect.">
            <a:extLst>
              <a:ext uri="{FF2B5EF4-FFF2-40B4-BE49-F238E27FC236}">
                <a16:creationId xmlns:a16="http://schemas.microsoft.com/office/drawing/2014/main" id="{D90A40EE-664A-38DC-C615-62425DBC7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4100"/>
            <a:ext cx="11277600" cy="37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39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3" name="Rectangle 1434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1729E8-485F-B859-7BEE-F0B24A7C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What is ‘natural resources management’?</a:t>
            </a:r>
          </a:p>
        </p:txBody>
      </p:sp>
      <p:sp>
        <p:nvSpPr>
          <p:cNvPr id="1434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21C3E-A3F4-30C5-A401-29E4BC280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CA" sz="2200" dirty="0"/>
              <a:t>NRM “is an </a:t>
            </a:r>
            <a:r>
              <a:rPr lang="en-CA" sz="2200" b="1" dirty="0">
                <a:solidFill>
                  <a:srgbClr val="FF0000"/>
                </a:solidFill>
              </a:rPr>
              <a:t>adaptive</a:t>
            </a:r>
            <a:r>
              <a:rPr lang="en-CA" sz="2200" dirty="0"/>
              <a:t> and </a:t>
            </a:r>
            <a:r>
              <a:rPr lang="en-CA" sz="2200" b="1" dirty="0">
                <a:solidFill>
                  <a:srgbClr val="FF0000"/>
                </a:solidFill>
              </a:rPr>
              <a:t>collaborative</a:t>
            </a:r>
            <a:r>
              <a:rPr lang="en-CA" sz="2200" dirty="0"/>
              <a:t> process through which actors across scales manage </a:t>
            </a:r>
            <a:r>
              <a:rPr lang="en-CA" sz="2200" b="1" dirty="0">
                <a:solidFill>
                  <a:srgbClr val="FF0000"/>
                </a:solidFill>
              </a:rPr>
              <a:t>social–ecological systems </a:t>
            </a:r>
            <a:r>
              <a:rPr lang="en-CA" sz="2200" dirty="0"/>
              <a:t>to sustain ecosystem functions, livelihoods, and resilience in the face of change” </a:t>
            </a:r>
          </a:p>
          <a:p>
            <a:pPr lvl="1"/>
            <a:r>
              <a:rPr lang="en-CA" sz="2200" dirty="0"/>
              <a:t>Derek Armitage (2009)</a:t>
            </a:r>
            <a:endParaRPr lang="en-US" sz="2200" dirty="0"/>
          </a:p>
        </p:txBody>
      </p:sp>
      <p:pic>
        <p:nvPicPr>
          <p:cNvPr id="14338" name="Picture 2" descr="Derek-Armitage – The OceanCanada Partnership">
            <a:extLst>
              <a:ext uri="{FF2B5EF4-FFF2-40B4-BE49-F238E27FC236}">
                <a16:creationId xmlns:a16="http://schemas.microsoft.com/office/drawing/2014/main" id="{5F4707F5-A872-EFAB-390C-52E1343A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4" r="23" b="-1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9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C1F973-32B1-562D-E5B5-C568DCED0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Government of Canada Definition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35AE1-C62F-0484-50CF-3189B1EB9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Natural resource management is ”the sustainable development, conservation, and </a:t>
            </a:r>
            <a:r>
              <a:rPr lang="en-CA" b="1" dirty="0">
                <a:solidFill>
                  <a:srgbClr val="FF0000"/>
                </a:solidFill>
              </a:rPr>
              <a:t>wise use </a:t>
            </a:r>
            <a:r>
              <a:rPr lang="en-CA" dirty="0"/>
              <a:t>of Canada's natural resources (land, water, minerals, forests, wildlife) for current and future generations, </a:t>
            </a:r>
            <a:r>
              <a:rPr lang="en-CA" b="1" dirty="0">
                <a:solidFill>
                  <a:srgbClr val="FF0000"/>
                </a:solidFill>
              </a:rPr>
              <a:t>balancing</a:t>
            </a:r>
            <a:r>
              <a:rPr lang="en-CA" dirty="0"/>
              <a:t> economic prosperity with environmental protection through science, policy, regulation, and </a:t>
            </a:r>
            <a:r>
              <a:rPr lang="en-CA" b="1" dirty="0">
                <a:solidFill>
                  <a:srgbClr val="FF0000"/>
                </a:solidFill>
              </a:rPr>
              <a:t>collaboration</a:t>
            </a:r>
            <a:r>
              <a:rPr lang="en-CA" dirty="0"/>
              <a:t> to ensure long-term benefits and competitiveness.”</a:t>
            </a:r>
          </a:p>
          <a:p>
            <a:pPr marL="0" indent="0">
              <a:buNone/>
            </a:pPr>
            <a:r>
              <a:rPr lang="en-CA" dirty="0"/>
              <a:t>“Committed to improving the quality of life of Canadians by ensuring the country’s abundant natural resources are developed sustainably, competitively and inclusively”. (NRCAN homepage: </a:t>
            </a:r>
            <a:r>
              <a:rPr lang="en-CA" dirty="0">
                <a:hlinkClick r:id="rId2"/>
              </a:rPr>
              <a:t>https://natural-resources.canada.ca/</a:t>
            </a:r>
            <a:r>
              <a:rPr lang="en-CA" dirty="0"/>
              <a:t>) 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976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9ee03e0-b78c-4998-8bf4-79b266b85105}" enabled="1" method="Standard" siteId="{723a5a87-f39a-4a22-9247-3fc240c0139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386</Words>
  <Application>Microsoft Macintosh PowerPoint</Application>
  <PresentationFormat>Widescreen</PresentationFormat>
  <Paragraphs>37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Office Theme</vt:lpstr>
      <vt:lpstr>Introduction to NRM Class 4: resource management &amp; governance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‘natural resources management’?</vt:lpstr>
      <vt:lpstr>Government of Canada Definition</vt:lpstr>
      <vt:lpstr>Sustainable Development</vt:lpstr>
      <vt:lpstr>High Modern Definition of NRM?</vt:lpstr>
      <vt:lpstr>Ken Conca, Governing Water</vt:lpstr>
      <vt:lpstr>Traditional Resource Management System</vt:lpstr>
      <vt:lpstr>Traditional resource management</vt:lpstr>
      <vt:lpstr>PowerPoint Presentation</vt:lpstr>
      <vt:lpstr>PowerPoint Presentation</vt:lpstr>
      <vt:lpstr>PowerPoint Presentation</vt:lpstr>
      <vt:lpstr>PowerPoint Presentation</vt:lpstr>
      <vt:lpstr>CO2 levels at Mauna Loa;  427.22 ppm on 30.11.25</vt:lpstr>
      <vt:lpstr>PowerPoint Presentation</vt:lpstr>
      <vt:lpstr>Poor Management reflects Poor Governance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Larry Swatuk</dc:creator>
  <cp:lastModifiedBy>Larry Swatuk</cp:lastModifiedBy>
  <cp:revision>8</cp:revision>
  <dcterms:created xsi:type="dcterms:W3CDTF">2026-01-13T16:09:00Z</dcterms:created>
  <dcterms:modified xsi:type="dcterms:W3CDTF">2026-01-14T15:47:09Z</dcterms:modified>
</cp:coreProperties>
</file>